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74" r:id="rId4"/>
    <p:sldId id="280" r:id="rId5"/>
    <p:sldId id="264" r:id="rId6"/>
    <p:sldId id="282" r:id="rId7"/>
    <p:sldId id="265" r:id="rId8"/>
    <p:sldId id="283" r:id="rId9"/>
    <p:sldId id="285" r:id="rId10"/>
    <p:sldId id="279" r:id="rId11"/>
    <p:sldId id="284" r:id="rId12"/>
    <p:sldId id="27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1565" autoAdjust="0"/>
  </p:normalViewPr>
  <p:slideViewPr>
    <p:cSldViewPr snapToGrid="0">
      <p:cViewPr varScale="1">
        <p:scale>
          <a:sx n="59" d="100"/>
          <a:sy n="59" d="100"/>
        </p:scale>
        <p:origin x="13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A15A0-2B8E-41A8-B316-FEB2FD4DF38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5B98-4C7C-45DB-9629-27C32A6C13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ACD46-3C8D-49EC-BE95-4843C9222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7FBD0-CA22-4A8C-85E6-47C27AB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88CACD-5DAE-4919-9B28-4D392DF9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4A8D44-77B9-41DE-82A3-6DB5BC49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1A6AC8-FE69-42A2-9A3C-B30F62B1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8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FA1F2-E966-48FE-9E7C-ACD5A7C5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04453B-F4ED-43B1-9C98-55591ED8F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446AC6-48B3-447E-92F7-E15C5786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073EE-A802-4D5B-8E32-44463C20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9C448-92F5-4593-809C-14B6B560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59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997674-C330-40C5-906F-8FCF38C87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2EBD44-ADA6-41A5-BF50-4B4DE055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2567F-19D0-4A41-9997-D46965C6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373780-1646-400B-8394-14745C03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8CE06-435E-4634-B649-1BB73B11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87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5D2B7-ABD7-4A44-91A4-CAC071DD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8C067E-EB83-4DED-88F8-782A1422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52B54-3C73-42D2-AB62-C8ACC23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0FC22-BDDB-4BB1-B3D4-7FCAA792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8CDA28-D126-4E5E-807F-CF37A25A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9D01B-2DDA-4F5B-95D3-3A79C33D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99B6EA-20B5-4CFD-A2C1-F43EE5118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33E760-6A3D-4FF1-8193-53AF5FD2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90F642-0E1A-4BD7-8053-7FA7CC1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C34C-0F20-4FA1-8CEB-14C44FD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56516-3DB1-4802-A8CA-737B6AE8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25A435-E6FC-4467-BFFB-3EA3D596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DEA736-B420-4DF3-A6ED-299E1953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F957C6-80D1-4039-AB41-70A61C28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FB5C1B-9D54-4C14-9CC1-06B3DDDB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E469D9-858F-468E-8226-6924E615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06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6BA0-2EC4-4FE9-8F20-905DD2CA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73DAAF-E527-4F1F-9B7B-A23E7A2B0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287AED-8007-44C1-BD5F-09C0B7157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FC8D0F-70EC-42CB-8AE2-0F7F9CF84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B52C50-5372-4E38-8F0E-1CB797C4C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D80104-1B69-474C-8108-18CE1E72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6FFD2E-0148-442B-8A2B-5C74E5A9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AFB29B-F19C-4D68-88A6-F5C72066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26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FB51C2-E185-4E46-AD3B-003D9845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DED5DF-B58C-471F-8760-075B0D3A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0BB6DD-F30E-4349-84B5-546BA56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18A4EE-8A72-4883-A481-3A87E93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2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F1CF882-E265-4C4B-AA0C-9DB8FB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13A2FB-CE32-4E38-BDAC-3ECFB698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DAD0D9-4818-4F5A-AB74-624EE44B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5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6127D-D5D2-46A3-B902-982888E0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00125D-930B-4863-928E-DAEBB323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1193BD-359D-46A7-A529-441E1C7AC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D8E4A6-3BD9-46B1-988A-637F4AC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F4F454-0F39-43BE-A24F-8A8431E9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458B24-63DD-4079-8D0E-DB971BF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3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C35FF-BC25-4C38-8A2D-A4EA3F45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76DAFF-648B-42F1-ACB9-5AA6EC1F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42C39C-F5B9-4432-8BBD-6615C642C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03BFF7-06FA-410F-B4AD-BA4C6A88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DAB08E-8230-441F-A77F-8FD8E5D5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D11A23-88D5-4BE8-B158-0558C9F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6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96BFFD-05BB-4CFB-818B-A70549A9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251BB7-2B42-439B-9249-C063DF120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9DE1B-9E4E-4715-9EF6-523EE72CD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B444B9-C777-4C3E-9872-B8B3E80C2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28F8E8-5584-4E59-B2F7-1CB2657B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53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vosviewer.com/download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EF9F-020B-4A0A-B6DB-B46ABA739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 plots with matplotlib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3D8DAF-568B-4615-9F37-294485D6D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95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0D11A-2678-4EF4-8C09-C8638A66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among Countries in Two Time Periods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A151EA-ED52-432A-BADF-93E98581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3" y="2001805"/>
            <a:ext cx="11020506" cy="4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96ED1-A850-4AA4-BB86-DCA2042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Heatmap based on network strength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DC0D04-B852-4616-9917-CAD7EA411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r="15339"/>
          <a:stretch/>
        </p:blipFill>
        <p:spPr>
          <a:xfrm>
            <a:off x="-113168" y="1458885"/>
            <a:ext cx="5554373" cy="46736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2B54BB-E27C-491E-9CCA-6A4ABF7B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8283" r="16289"/>
          <a:stretch/>
        </p:blipFill>
        <p:spPr>
          <a:xfrm>
            <a:off x="5441205" y="1813931"/>
            <a:ext cx="6462458" cy="3585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48B7AC-8760-4D99-A9C5-053192269506}"/>
              </a:ext>
            </a:extLst>
          </p:cNvPr>
          <p:cNvSpPr/>
          <p:nvPr/>
        </p:nvSpPr>
        <p:spPr>
          <a:xfrm>
            <a:off x="2842491" y="5900682"/>
            <a:ext cx="10226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map_wos_fMRI_2016-2019_n1000.txt, map_wos_fMRI_2020-2024_n1000.txt</a:t>
            </a:r>
          </a:p>
          <a:p>
            <a:r>
              <a:rPr lang="pt-BR" altLang="zh-TW" dirty="0"/>
              <a:t>network_wos_fMRI_2016-2019_n1000.txt, network_wos_fMRI_2020-2024_n1000.txt;</a:t>
            </a:r>
          </a:p>
          <a:p>
            <a:r>
              <a:rPr lang="en-US" altLang="zh-TW" dirty="0"/>
              <a:t>vos_network_ana.py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6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104C2-5530-4746-8C72-5D7AC7D8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Trends in International vs. Domestic Research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5132A7-B794-4C06-994B-9D37B1D39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3" y="1859339"/>
            <a:ext cx="6539631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87F815-5B64-4736-A896-C0103490C87D}"/>
              </a:ext>
            </a:extLst>
          </p:cNvPr>
          <p:cNvSpPr/>
          <p:nvPr/>
        </p:nvSpPr>
        <p:spPr>
          <a:xfrm>
            <a:off x="7428349" y="1859339"/>
            <a:ext cx="4315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Large research economies (Australia and Germany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Almost all increase in annual publication counts can be accounted for by output shared with one or more collaborating countries whereas the domestic research output (with no international co-authors) has plateaued.</a:t>
            </a:r>
          </a:p>
          <a:p>
            <a:endParaRPr lang="en-US" altLang="zh-TW" dirty="0"/>
          </a:p>
          <a:p>
            <a:r>
              <a:rPr lang="en-US" altLang="zh-TW" b="1" dirty="0"/>
              <a:t>Smaller research economies (Indonesia &amp; Iran)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risen more steeply but the profile of international collaboration is less consistent.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ACA8CE-4984-421D-8B1E-4B23E96623F9}"/>
              </a:ext>
            </a:extLst>
          </p:cNvPr>
          <p:cNvSpPr/>
          <p:nvPr/>
        </p:nvSpPr>
        <p:spPr>
          <a:xfrm>
            <a:off x="2388040" y="6379328"/>
            <a:ext cx="771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https://www.frontiersin.org/articles/10.3389/frma.2020.628703/full</a:t>
            </a:r>
          </a:p>
        </p:txBody>
      </p:sp>
    </p:spTree>
    <p:extLst>
      <p:ext uri="{BB962C8B-B14F-4D97-AF65-F5344CB8AC3E}">
        <p14:creationId xmlns:p14="http://schemas.microsoft.com/office/powerpoint/2010/main" val="387936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6648F-FA59-4D81-84B7-EAACBA6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packages required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5EDFD-E066-40FC-9515-169C88912C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/>
              <a:t>andas</a:t>
            </a:r>
            <a:endParaRPr lang="en-US" altLang="zh-TW" dirty="0"/>
          </a:p>
          <a:p>
            <a:r>
              <a:rPr lang="en-US" altLang="zh-TW" dirty="0" err="1"/>
              <a:t>numpy</a:t>
            </a:r>
            <a:endParaRPr lang="en-US" altLang="zh-TW" dirty="0"/>
          </a:p>
          <a:p>
            <a:r>
              <a:rPr lang="en-US" altLang="zh-TW" dirty="0"/>
              <a:t>matplotlib</a:t>
            </a:r>
          </a:p>
          <a:p>
            <a:r>
              <a:rPr lang="en-US" altLang="zh-TW" dirty="0" err="1"/>
              <a:t>geopandas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D94990-6E1F-4677-8962-9817DBDE7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93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F3FF5-B65C-40E3-91C0-B5B5F3D5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of the time trend: stacked bar graphs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A166BF-0010-44A4-9996-EC3CA82F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8" y="2278048"/>
            <a:ext cx="4817973" cy="25345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EF9AD-758B-432B-99A8-8D263D7CCE0B}"/>
              </a:ext>
            </a:extLst>
          </p:cNvPr>
          <p:cNvSpPr txBox="1"/>
          <p:nvPr/>
        </p:nvSpPr>
        <p:spPr>
          <a:xfrm>
            <a:off x="1835427" y="174768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Period Pattern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5FA238-DA42-47E9-9688-3C412383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89" y="2278048"/>
            <a:ext cx="4443500" cy="35596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B6A3D2-1F26-46B8-85A3-BD71977BBBD7}"/>
              </a:ext>
            </a:extLst>
          </p:cNvPr>
          <p:cNvSpPr txBox="1"/>
          <p:nvPr/>
        </p:nvSpPr>
        <p:spPr>
          <a:xfrm>
            <a:off x="8026894" y="169068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Annual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5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ADCD9-1D8A-4A19-B7C6-08D7B47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0B52C-207B-4F3D-AB97-6420CE93D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8" t="13963" r="4128" b="6337"/>
          <a:stretch/>
        </p:blipFill>
        <p:spPr>
          <a:xfrm>
            <a:off x="5735782" y="2081139"/>
            <a:ext cx="5920509" cy="36366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D13E94-55C6-4F13-848A-7F5F913EA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" t="16845" r="8590" b="1432"/>
          <a:stretch/>
        </p:blipFill>
        <p:spPr>
          <a:xfrm>
            <a:off x="757381" y="2179781"/>
            <a:ext cx="4729019" cy="371301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0BF70F-FD88-4B31-8019-4D4A8C143A72}"/>
              </a:ext>
            </a:extLst>
          </p:cNvPr>
          <p:cNvSpPr txBox="1"/>
          <p:nvPr/>
        </p:nvSpPr>
        <p:spPr>
          <a:xfrm>
            <a:off x="1071418" y="6216073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gendata_keywordXyear.py, keyword_year_stacked_bar.py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632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B284E-04C0-498F-A1B8-332E82B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Geographic Mapping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D75BB6-02D5-4EDE-B52D-DEA577A1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73" y="1523474"/>
            <a:ext cx="7373224" cy="47586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D23F38E-14BF-4853-BAC6-AEB5112ED29D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87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C04DD-DCCF-4A3A-80EF-7914197E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C4EE5C-FFC2-4666-9953-7B5F3528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386" y="1825625"/>
            <a:ext cx="9363228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04461B-F12B-413F-AD18-83AE5C1F6286}"/>
              </a:ext>
            </a:extLst>
          </p:cNvPr>
          <p:cNvSpPr/>
          <p:nvPr/>
        </p:nvSpPr>
        <p:spPr>
          <a:xfrm>
            <a:off x="1629907" y="5992297"/>
            <a:ext cx="615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gendata_20countryXyear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, worldmap_countryXperiod.py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11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26E89-CB84-4583-94D8-3F8DCCD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65"/>
            <a:ext cx="10515600" cy="1325563"/>
          </a:xfrm>
        </p:spPr>
        <p:txBody>
          <a:bodyPr/>
          <a:lstStyle/>
          <a:p>
            <a:r>
              <a:rPr lang="en-US" altLang="zh-TW" dirty="0"/>
              <a:t>Network Analysis: </a:t>
            </a:r>
            <a:br>
              <a:rPr lang="en-US" altLang="zh-TW" dirty="0"/>
            </a:br>
            <a:r>
              <a:rPr lang="en-US" altLang="zh-TW" dirty="0"/>
              <a:t>Keywords, Countries, or Authors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FD1D1B-48DB-4982-AE4B-859147B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97" y="2639995"/>
            <a:ext cx="4719486" cy="30774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92AD43-4494-4496-B4BE-7AAFCF09D4BA}"/>
              </a:ext>
            </a:extLst>
          </p:cNvPr>
          <p:cNvSpPr txBox="1"/>
          <p:nvPr/>
        </p:nvSpPr>
        <p:spPr>
          <a:xfrm>
            <a:off x="4592062" y="186490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Countries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DDE88B-0080-43A6-9835-C782A0F3EBA3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1A6642-2A7A-47AF-9DB6-A80D68A3C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15" y="3222526"/>
            <a:ext cx="3879271" cy="23572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A0FC2-6548-403E-9F1B-108C3618FD42}"/>
              </a:ext>
            </a:extLst>
          </p:cNvPr>
          <p:cNvSpPr txBox="1"/>
          <p:nvPr/>
        </p:nvSpPr>
        <p:spPr>
          <a:xfrm>
            <a:off x="8791418" y="1864902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Authors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95C085E-1DAA-4541-8DB4-2363EC6AA9BE}"/>
              </a:ext>
            </a:extLst>
          </p:cNvPr>
          <p:cNvSpPr txBox="1"/>
          <p:nvPr/>
        </p:nvSpPr>
        <p:spPr>
          <a:xfrm>
            <a:off x="658613" y="190679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keywords</a:t>
            </a:r>
            <a:endParaRPr lang="zh-TW" altLang="en-US" sz="2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9687749-2988-4CF5-947A-A712B09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7" y="2368460"/>
            <a:ext cx="4991136" cy="33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97774-73AB-4C4D-ABF8-B3D22CA9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VOSviewer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https://www.vosviewer.com/download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87EFB5-93F9-4FCE-A615-5E431AFD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" y="2040884"/>
            <a:ext cx="6779226" cy="4270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F1494B-672C-4BAF-97C6-2BE80B736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5836596" y="1690688"/>
            <a:ext cx="6274341" cy="405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AE5735-ADBD-4CBC-BD7B-71E994FF53BC}"/>
              </a:ext>
            </a:extLst>
          </p:cNvPr>
          <p:cNvSpPr txBox="1"/>
          <p:nvPr/>
        </p:nvSpPr>
        <p:spPr>
          <a:xfrm>
            <a:off x="2363822" y="594199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2016-2019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54467A-A9D6-4131-9A8D-B7B08A345D87}"/>
              </a:ext>
            </a:extLst>
          </p:cNvPr>
          <p:cNvSpPr txBox="1"/>
          <p:nvPr/>
        </p:nvSpPr>
        <p:spPr>
          <a:xfrm>
            <a:off x="8472552" y="59948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2020-2024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48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7D403-9FBF-482B-9C4C-F75D6BBE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Simplified network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36AFF5-BA54-428E-A2C2-059E8CD06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7138" r="12747" b="12323"/>
          <a:stretch/>
        </p:blipFill>
        <p:spPr>
          <a:xfrm>
            <a:off x="6400800" y="1955367"/>
            <a:ext cx="5687313" cy="41679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D89518-E178-46DF-B9A5-1643D12FB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7070" r="11323" b="14545"/>
          <a:stretch/>
        </p:blipFill>
        <p:spPr>
          <a:xfrm>
            <a:off x="103887" y="1728067"/>
            <a:ext cx="5978434" cy="40085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2650995-10F9-47A7-A479-B23BF21B09EC}"/>
              </a:ext>
            </a:extLst>
          </p:cNvPr>
          <p:cNvSpPr txBox="1"/>
          <p:nvPr/>
        </p:nvSpPr>
        <p:spPr>
          <a:xfrm>
            <a:off x="103887" y="5892710"/>
            <a:ext cx="8917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TW" dirty="0"/>
              <a:t>map_wos_fMRI_2016-2019_n1000.txt, map_wos_fMRI_2020-2024_n1000.txt</a:t>
            </a:r>
          </a:p>
          <a:p>
            <a:r>
              <a:rPr lang="pt-BR" altLang="zh-TW" dirty="0"/>
              <a:t>network_wos_fMRI_2016-2019_n1000.txt, network_wos_fMRI_2020-2024_n1000.txt;</a:t>
            </a:r>
          </a:p>
          <a:p>
            <a:r>
              <a:rPr lang="en-US" altLang="zh-TW" dirty="0"/>
              <a:t>vos_network_ana.py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87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393</Words>
  <Application>Microsoft Office PowerPoint</Application>
  <PresentationFormat>寬螢幕</PresentationFormat>
  <Paragraphs>37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Python plots with matplotlib</vt:lpstr>
      <vt:lpstr>Python packages required</vt:lpstr>
      <vt:lpstr>Plot of the time trend: stacked bar graphs</vt:lpstr>
      <vt:lpstr>PowerPoint 簡報</vt:lpstr>
      <vt:lpstr>Example of Geographic Mapping</vt:lpstr>
      <vt:lpstr>PowerPoint 簡報</vt:lpstr>
      <vt:lpstr>Network Analysis:  Keywords, Countries, or Authors</vt:lpstr>
      <vt:lpstr>VOSviewer https://www.vosviewer.com/download </vt:lpstr>
      <vt:lpstr>Simplified network</vt:lpstr>
      <vt:lpstr>Correlation among Countries in Two Time Periods</vt:lpstr>
      <vt:lpstr>Heatmap based on network strength</vt:lpstr>
      <vt:lpstr>Trends in International vs. Domestic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Bibliometric Analysis</dc:title>
  <dc:creator>張智宏  (audachang)</dc:creator>
  <cp:lastModifiedBy>張智宏  (audachang)</cp:lastModifiedBy>
  <cp:revision>51</cp:revision>
  <dcterms:created xsi:type="dcterms:W3CDTF">2024-03-18T11:05:32Z</dcterms:created>
  <dcterms:modified xsi:type="dcterms:W3CDTF">2024-04-18T07:05:17Z</dcterms:modified>
</cp:coreProperties>
</file>